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29260800" cx="43891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" roundtripDataSignature="AMtx7mgXx/WoXx+TrpYXvGdWZmtLt3QQ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14425" y="1143000"/>
            <a:ext cx="462915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9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7f975ecc76_0_187:notes"/>
          <p:cNvSpPr/>
          <p:nvPr>
            <p:ph idx="2" type="sldImg"/>
          </p:nvPr>
        </p:nvSpPr>
        <p:spPr>
          <a:xfrm>
            <a:off x="1114425" y="1143000"/>
            <a:ext cx="4629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g7f975ecc76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g7f975ecc76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1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26" Type="http://schemas.openxmlformats.org/officeDocument/2006/relationships/image" Target="../media/image19.png"/><Relationship Id="rId25" Type="http://schemas.openxmlformats.org/officeDocument/2006/relationships/image" Target="../media/image13.png"/><Relationship Id="rId28" Type="http://schemas.openxmlformats.org/officeDocument/2006/relationships/image" Target="../media/image17.png"/><Relationship Id="rId27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4.png"/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3" Type="http://schemas.openxmlformats.org/officeDocument/2006/relationships/image" Target="../media/image9.png"/><Relationship Id="rId12" Type="http://schemas.openxmlformats.org/officeDocument/2006/relationships/image" Target="../media/image14.png"/><Relationship Id="rId15" Type="http://schemas.openxmlformats.org/officeDocument/2006/relationships/image" Target="../media/image8.png"/><Relationship Id="rId14" Type="http://schemas.openxmlformats.org/officeDocument/2006/relationships/image" Target="../media/image5.png"/><Relationship Id="rId17" Type="http://schemas.openxmlformats.org/officeDocument/2006/relationships/image" Target="../media/image25.png"/><Relationship Id="rId16" Type="http://schemas.openxmlformats.org/officeDocument/2006/relationships/image" Target="../media/image10.png"/><Relationship Id="rId19" Type="http://schemas.openxmlformats.org/officeDocument/2006/relationships/image" Target="../media/image7.png"/><Relationship Id="rId1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7f975ecc76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43905631" cy="2927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7f975ecc76_0_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"/>
            <a:ext cx="43891199" cy="294369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" name="Google Shape;18;g7f975ecc76_0_187"/>
          <p:cNvCxnSpPr/>
          <p:nvPr/>
        </p:nvCxnSpPr>
        <p:spPr>
          <a:xfrm>
            <a:off x="10137391" y="8154563"/>
            <a:ext cx="0" cy="159330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9" name="Google Shape;19;g7f975ecc76_0_187"/>
          <p:cNvCxnSpPr/>
          <p:nvPr/>
        </p:nvCxnSpPr>
        <p:spPr>
          <a:xfrm>
            <a:off x="33477247" y="8154563"/>
            <a:ext cx="0" cy="159330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g7f975ecc76_0_187"/>
          <p:cNvSpPr txBox="1"/>
          <p:nvPr/>
        </p:nvSpPr>
        <p:spPr>
          <a:xfrm>
            <a:off x="3140700" y="3322000"/>
            <a:ext cx="376098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b="1" i="0" lang="en-US" sz="110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Email Content Anomaly Detection</a:t>
            </a:r>
            <a:endParaRPr b="0" i="0" sz="1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Team members: </a:t>
            </a:r>
            <a:r>
              <a:rPr b="0" i="0" lang="en-US" sz="3600" u="none" cap="none" strike="noStrik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Bharat Venkat, Jeremy Bailey, Liam Fernando, Mohammad Malik  </a:t>
            </a:r>
            <a:r>
              <a:rPr b="1" i="0" lang="en-US" sz="3600" u="none" cap="none" strike="noStrik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Faculty adviser: </a:t>
            </a:r>
            <a:r>
              <a:rPr b="0" i="0" lang="en-US" sz="3600" u="none" cap="none" strike="noStrik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Changqing Luo  |  </a:t>
            </a:r>
            <a:r>
              <a:rPr b="1" i="0" lang="en-US" sz="3600" u="none" cap="none" strike="noStrik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Sponsor: </a:t>
            </a:r>
            <a:r>
              <a:rPr b="0" i="0" lang="en-US" sz="3600" u="none" cap="none" strike="noStrik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Capital One |  </a:t>
            </a:r>
            <a:r>
              <a:rPr b="1" i="0" lang="en-US" sz="3600" u="none" cap="none" strike="noStrik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Mentor: </a:t>
            </a:r>
            <a:r>
              <a:rPr b="0" i="0" lang="en-US" sz="3600" u="none" cap="none" strike="noStrike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rPr>
              <a:t>Nahid Farhay, Ana Cruz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g7f975ecc76_0_187"/>
          <p:cNvCxnSpPr/>
          <p:nvPr/>
        </p:nvCxnSpPr>
        <p:spPr>
          <a:xfrm>
            <a:off x="3140755" y="7346374"/>
            <a:ext cx="37609800" cy="0"/>
          </a:xfrm>
          <a:prstGeom prst="straightConnector1">
            <a:avLst/>
          </a:prstGeom>
          <a:noFill/>
          <a:ln cap="flat" cmpd="sng" w="12700">
            <a:solidFill>
              <a:srgbClr val="3C3C3B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g7f975ecc76_0_187"/>
          <p:cNvSpPr txBox="1"/>
          <p:nvPr/>
        </p:nvSpPr>
        <p:spPr>
          <a:xfrm>
            <a:off x="38593428" y="571922"/>
            <a:ext cx="38019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12"/>
              <a:buFont typeface="Arial"/>
              <a:buNone/>
            </a:pPr>
            <a:r>
              <a:rPr b="0" i="0" lang="en-US" sz="6912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7f975ecc76_0_187"/>
          <p:cNvSpPr txBox="1"/>
          <p:nvPr/>
        </p:nvSpPr>
        <p:spPr>
          <a:xfrm>
            <a:off x="609450" y="8100725"/>
            <a:ext cx="9031200" cy="7620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099331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FFFFFF"/>
                </a:solidFill>
              </a:rPr>
              <a:t>Problem Definition 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7f975ecc76_0_187"/>
          <p:cNvSpPr txBox="1"/>
          <p:nvPr/>
        </p:nvSpPr>
        <p:spPr>
          <a:xfrm>
            <a:off x="649525" y="13843500"/>
            <a:ext cx="9031200" cy="45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Preprocessing </a:t>
            </a:r>
            <a:endParaRPr b="0" i="0" sz="1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73763"/>
                </a:solidFill>
              </a:rPr>
              <a:t>Cleaning data using regular expression (Regex) parsing techniques</a:t>
            </a:r>
            <a:endParaRPr sz="2800">
              <a:solidFill>
                <a:srgbClr val="073763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lang="en-US" sz="2800">
                <a:solidFill>
                  <a:srgbClr val="073763"/>
                </a:solidFill>
              </a:rPr>
              <a:t>Extraction </a:t>
            </a:r>
            <a:endParaRPr sz="2800">
              <a:solidFill>
                <a:srgbClr val="073763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Ngrams, Word2Vec, Doc2Vec, TF-IDF, Regex, Sentiment Analysis, Word Embeddings</a:t>
            </a:r>
            <a:endParaRPr sz="2800">
              <a:solidFill>
                <a:srgbClr val="073763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Tesseract implementation</a:t>
            </a:r>
            <a:endParaRPr b="0" i="0" sz="28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ImageMagick</a:t>
            </a:r>
            <a:endParaRPr sz="2800">
              <a:solidFill>
                <a:srgbClr val="07376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g7f975ecc76_0_187"/>
          <p:cNvSpPr txBox="1"/>
          <p:nvPr/>
        </p:nvSpPr>
        <p:spPr>
          <a:xfrm>
            <a:off x="649375" y="13843500"/>
            <a:ext cx="9031200" cy="8697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100019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7f975ecc76_0_187"/>
          <p:cNvSpPr txBox="1"/>
          <p:nvPr/>
        </p:nvSpPr>
        <p:spPr>
          <a:xfrm>
            <a:off x="33973850" y="24254625"/>
            <a:ext cx="9438900" cy="4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1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Pros of using machine learning </a:t>
            </a:r>
            <a:endParaRPr b="0" i="0" sz="28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73763"/>
                </a:solidFill>
              </a:rPr>
              <a:t>Predictive performance</a:t>
            </a:r>
            <a:endParaRPr sz="2800">
              <a:solidFill>
                <a:srgbClr val="073763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●"/>
            </a:pPr>
            <a:r>
              <a:rPr lang="en-US" sz="2800">
                <a:solidFill>
                  <a:srgbClr val="073763"/>
                </a:solidFill>
              </a:rPr>
              <a:t>Choose labeling scheme based on use case</a:t>
            </a:r>
            <a:endParaRPr sz="2800">
              <a:solidFill>
                <a:srgbClr val="073763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●"/>
            </a:pPr>
            <a:r>
              <a:rPr lang="en-US" sz="2800">
                <a:solidFill>
                  <a:srgbClr val="073763"/>
                </a:solidFill>
              </a:rPr>
              <a:t>Integration into companies </a:t>
            </a:r>
            <a:endParaRPr sz="2800">
              <a:solidFill>
                <a:srgbClr val="073763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●"/>
            </a:pPr>
            <a:r>
              <a:rPr lang="en-US" sz="2800">
                <a:solidFill>
                  <a:srgbClr val="073763"/>
                </a:solidFill>
              </a:rPr>
              <a:t>Improved GUI </a:t>
            </a:r>
            <a:endParaRPr sz="2800">
              <a:solidFill>
                <a:srgbClr val="073763"/>
              </a:solidFill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●"/>
            </a:pPr>
            <a:r>
              <a:rPr lang="en-US" sz="2800">
                <a:solidFill>
                  <a:srgbClr val="073763"/>
                </a:solidFill>
              </a:rPr>
              <a:t>Benefits of using advanced tools</a:t>
            </a:r>
            <a:endParaRPr sz="2800">
              <a:solidFill>
                <a:srgbClr val="073763"/>
              </a:solidFill>
            </a:endParaRPr>
          </a:p>
          <a:p>
            <a:pPr indent="-406400" lvl="1" marL="914400" rtl="0" algn="l"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Extend to use Deep Learning</a:t>
            </a:r>
            <a:endParaRPr sz="2800">
              <a:solidFill>
                <a:srgbClr val="073763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7f975ecc76_0_187"/>
          <p:cNvSpPr txBox="1"/>
          <p:nvPr/>
        </p:nvSpPr>
        <p:spPr>
          <a:xfrm>
            <a:off x="33933925" y="24242800"/>
            <a:ext cx="9486600" cy="7620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100019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 </a:t>
            </a:r>
            <a:r>
              <a:rPr b="1" lang="en-US" sz="4800">
                <a:solidFill>
                  <a:srgbClr val="FFFFFF"/>
                </a:solidFill>
              </a:rPr>
              <a:t>/ Future work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7f975ecc76_0_187"/>
          <p:cNvSpPr txBox="1"/>
          <p:nvPr/>
        </p:nvSpPr>
        <p:spPr>
          <a:xfrm>
            <a:off x="10560725" y="8100725"/>
            <a:ext cx="22459800" cy="7620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100019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FFFFFF"/>
                </a:solidFill>
              </a:rPr>
              <a:t>Final Results 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g7f975ecc76_0_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58650" y="2513811"/>
            <a:ext cx="7047608" cy="253713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7f975ecc76_0_187"/>
          <p:cNvSpPr/>
          <p:nvPr/>
        </p:nvSpPr>
        <p:spPr>
          <a:xfrm>
            <a:off x="10594063" y="9055775"/>
            <a:ext cx="22426500" cy="15987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g7f975ecc76_0_187"/>
          <p:cNvSpPr txBox="1"/>
          <p:nvPr/>
        </p:nvSpPr>
        <p:spPr>
          <a:xfrm>
            <a:off x="33967300" y="8096475"/>
            <a:ext cx="9104700" cy="6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1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Problem</a:t>
            </a:r>
            <a:endParaRPr b="1" i="0" sz="48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73763"/>
                </a:solidFill>
              </a:rPr>
              <a:t>Sampling</a:t>
            </a:r>
            <a:endParaRPr sz="2800">
              <a:solidFill>
                <a:srgbClr val="073763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SMOTE</a:t>
            </a:r>
            <a:endParaRPr sz="2800">
              <a:solidFill>
                <a:srgbClr val="073763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Removal of Tomek Links</a:t>
            </a:r>
            <a:endParaRPr sz="2800">
              <a:solidFill>
                <a:srgbClr val="073763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●"/>
            </a:pPr>
            <a:r>
              <a:rPr lang="en-US" sz="2800">
                <a:solidFill>
                  <a:srgbClr val="073763"/>
                </a:solidFill>
              </a:rPr>
              <a:t>Modeling</a:t>
            </a:r>
            <a:endParaRPr sz="2800">
              <a:solidFill>
                <a:srgbClr val="073763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SVM, Gradient Boosted Trees, Logistic Regression, LSTM</a:t>
            </a:r>
            <a:endParaRPr sz="2800">
              <a:solidFill>
                <a:srgbClr val="073763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Grid Search for Parameters</a:t>
            </a:r>
            <a:endParaRPr sz="2800">
              <a:solidFill>
                <a:srgbClr val="073763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●"/>
            </a:pPr>
            <a:r>
              <a:rPr lang="en-US" sz="2800">
                <a:solidFill>
                  <a:srgbClr val="073763"/>
                </a:solidFill>
              </a:rPr>
              <a:t>Evaluation</a:t>
            </a:r>
            <a:endParaRPr sz="2800">
              <a:solidFill>
                <a:srgbClr val="073763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5 Fold Cross Validation over Entire Dataset</a:t>
            </a:r>
            <a:endParaRPr sz="2800">
              <a:solidFill>
                <a:srgbClr val="073763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5-Fold Cross Validation over 75% Training Set</a:t>
            </a:r>
            <a:endParaRPr sz="2800">
              <a:solidFill>
                <a:srgbClr val="073763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73763"/>
              </a:buClr>
              <a:buSzPts val="2800"/>
              <a:buChar char="○"/>
            </a:pPr>
            <a:r>
              <a:rPr lang="en-US" sz="2800">
                <a:solidFill>
                  <a:srgbClr val="073763"/>
                </a:solidFill>
              </a:rPr>
              <a:t>Holdout 25% Test Set</a:t>
            </a:r>
            <a:endParaRPr sz="2800">
              <a:solidFill>
                <a:srgbClr val="073763"/>
              </a:solidFill>
            </a:endParaRPr>
          </a:p>
        </p:txBody>
      </p:sp>
      <p:sp>
        <p:nvSpPr>
          <p:cNvPr id="32" name="Google Shape;32;g7f975ecc76_0_187"/>
          <p:cNvSpPr txBox="1"/>
          <p:nvPr/>
        </p:nvSpPr>
        <p:spPr>
          <a:xfrm>
            <a:off x="33967275" y="8096475"/>
            <a:ext cx="9486600" cy="8697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100019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FFFFFF"/>
                </a:solidFill>
              </a:rPr>
              <a:t>Modeling and Sampling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g7f975ecc76_0_187"/>
          <p:cNvSpPr txBox="1"/>
          <p:nvPr/>
        </p:nvSpPr>
        <p:spPr>
          <a:xfrm>
            <a:off x="10560650" y="25236725"/>
            <a:ext cx="22426500" cy="8697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100019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7f975ecc76_0_187"/>
          <p:cNvSpPr/>
          <p:nvPr/>
        </p:nvSpPr>
        <p:spPr>
          <a:xfrm>
            <a:off x="10560725" y="26204525"/>
            <a:ext cx="22426500" cy="196500"/>
          </a:xfrm>
          <a:prstGeom prst="snip2DiagRect">
            <a:avLst>
              <a:gd fmla="val 0" name="adj1"/>
              <a:gd fmla="val 50000" name="adj2"/>
            </a:avLst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099331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7f975ecc76_0_187"/>
          <p:cNvSpPr txBox="1"/>
          <p:nvPr/>
        </p:nvSpPr>
        <p:spPr>
          <a:xfrm>
            <a:off x="33933925" y="18554700"/>
            <a:ext cx="9533100" cy="7620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100019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FFFFFF"/>
                </a:solidFill>
              </a:rPr>
              <a:t>GUI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g7f975ecc76_0_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83012" y="19607200"/>
            <a:ext cx="7881387" cy="43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g7f975ecc76_0_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21489" y="10166838"/>
            <a:ext cx="5001850" cy="2237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" name="Google Shape;38;g7f975ecc76_0_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49275" y="14860025"/>
            <a:ext cx="6474175" cy="561908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7f975ecc76_0_187"/>
          <p:cNvSpPr txBox="1"/>
          <p:nvPr/>
        </p:nvSpPr>
        <p:spPr>
          <a:xfrm>
            <a:off x="609450" y="8837425"/>
            <a:ext cx="9104700" cy="25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73763"/>
                </a:solidFill>
              </a:rPr>
              <a:t>The objective of this project is to create a tool to do email content scanning of externally sent emails, attachments (PDFs/images) and detect potential data exfiltration attempts.</a:t>
            </a:r>
            <a:endParaRPr sz="2800"/>
          </a:p>
        </p:txBody>
      </p:sp>
      <p:sp>
        <p:nvSpPr>
          <p:cNvPr id="40" name="Google Shape;40;g7f975ecc76_0_187"/>
          <p:cNvSpPr txBox="1"/>
          <p:nvPr/>
        </p:nvSpPr>
        <p:spPr>
          <a:xfrm>
            <a:off x="33967350" y="15218400"/>
            <a:ext cx="94866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1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Problem</a:t>
            </a:r>
            <a:endParaRPr b="1" i="0" sz="48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Enron email dataset</a:t>
            </a:r>
            <a:endParaRPr b="0" i="0" sz="28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73763"/>
                </a:solidFill>
              </a:rPr>
              <a:t>Attempt to I</a:t>
            </a:r>
            <a:r>
              <a:rPr b="0" i="0" lang="en-US" sz="2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nject sensitive data using Faker</a:t>
            </a:r>
            <a:endParaRPr b="0" i="0" sz="28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Original data was 600,000 em</a:t>
            </a:r>
            <a:r>
              <a:rPr lang="en-US" sz="2800">
                <a:solidFill>
                  <a:srgbClr val="073763"/>
                </a:solidFill>
              </a:rPr>
              <a:t>ails. Subset of </a:t>
            </a:r>
            <a:r>
              <a:rPr b="0" i="0" lang="en-US" sz="28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3,400 </a:t>
            </a:r>
            <a:r>
              <a:rPr lang="en-US" sz="2800">
                <a:solidFill>
                  <a:srgbClr val="073763"/>
                </a:solidFill>
              </a:rPr>
              <a:t>labeled emails were used.</a:t>
            </a:r>
            <a:endParaRPr sz="2800">
              <a:solidFill>
                <a:srgbClr val="07376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800">
              <a:solidFill>
                <a:srgbClr val="073763"/>
              </a:solidFill>
            </a:endParaRPr>
          </a:p>
        </p:txBody>
      </p:sp>
      <p:sp>
        <p:nvSpPr>
          <p:cNvPr id="41" name="Google Shape;41;g7f975ecc76_0_187"/>
          <p:cNvSpPr txBox="1"/>
          <p:nvPr/>
        </p:nvSpPr>
        <p:spPr>
          <a:xfrm>
            <a:off x="33980400" y="15218400"/>
            <a:ext cx="9486600" cy="7620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100019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g7f975ecc76_0_187"/>
          <p:cNvPicPr preferRelativeResize="0"/>
          <p:nvPr/>
        </p:nvPicPr>
        <p:blipFill rotWithShape="1">
          <a:blip r:embed="rId9">
            <a:alphaModFix/>
          </a:blip>
          <a:srcRect b="0" l="0" r="35819" t="0"/>
          <a:stretch/>
        </p:blipFill>
        <p:spPr>
          <a:xfrm>
            <a:off x="17242600" y="9122125"/>
            <a:ext cx="6792048" cy="573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g7f975ecc76_0_187"/>
          <p:cNvPicPr preferRelativeResize="0"/>
          <p:nvPr/>
        </p:nvPicPr>
        <p:blipFill rotWithShape="1">
          <a:blip r:embed="rId10">
            <a:alphaModFix/>
          </a:blip>
          <a:srcRect b="0" l="0" r="35740" t="0"/>
          <a:stretch/>
        </p:blipFill>
        <p:spPr>
          <a:xfrm>
            <a:off x="10731400" y="9190973"/>
            <a:ext cx="6792050" cy="5737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4" name="Google Shape;44;g7f975ecc76_0_1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328484" y="26499124"/>
            <a:ext cx="1676715" cy="16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g7f975ecc76_0_1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99476" y="26711300"/>
            <a:ext cx="3854288" cy="1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7f975ecc76_0_18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167750" y="26619173"/>
            <a:ext cx="2819400" cy="1526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- Keras Documentation" id="47" name="Google Shape;47;g7f975ecc76_0_1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316475" y="26525188"/>
            <a:ext cx="2540001" cy="73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7f975ecc76_0_18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140238" y="26406975"/>
            <a:ext cx="3001774" cy="19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7f975ecc76_0_1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194725" y="27385949"/>
            <a:ext cx="253998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g7f975ecc76_0_187"/>
          <p:cNvPicPr preferRelativeResize="0"/>
          <p:nvPr/>
        </p:nvPicPr>
        <p:blipFill rotWithShape="1">
          <a:blip r:embed="rId17">
            <a:alphaModFix/>
          </a:blip>
          <a:srcRect b="0" l="42299" r="0" t="0"/>
          <a:stretch/>
        </p:blipFill>
        <p:spPr>
          <a:xfrm>
            <a:off x="23604800" y="20928600"/>
            <a:ext cx="4664723" cy="40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g7f975ecc76_0_187"/>
          <p:cNvPicPr preferRelativeResize="0"/>
          <p:nvPr/>
        </p:nvPicPr>
        <p:blipFill rotWithShape="1">
          <a:blip r:embed="rId18">
            <a:alphaModFix/>
          </a:blip>
          <a:srcRect b="0" l="42555" r="0" t="0"/>
          <a:stretch/>
        </p:blipFill>
        <p:spPr>
          <a:xfrm>
            <a:off x="28322425" y="20879575"/>
            <a:ext cx="4664723" cy="40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7f975ecc76_0_18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1428" y="19747300"/>
            <a:ext cx="9099296" cy="11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7f975ecc76_0_18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35100" y="20876300"/>
            <a:ext cx="7561975" cy="415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7f975ecc76_0_187"/>
          <p:cNvPicPr preferRelativeResize="0"/>
          <p:nvPr/>
        </p:nvPicPr>
        <p:blipFill rotWithShape="1">
          <a:blip r:embed="rId21">
            <a:alphaModFix/>
          </a:blip>
          <a:srcRect b="0" l="4233" r="5121" t="0"/>
          <a:stretch/>
        </p:blipFill>
        <p:spPr>
          <a:xfrm>
            <a:off x="269525" y="10853125"/>
            <a:ext cx="9784551" cy="29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7f975ecc76_0_187"/>
          <p:cNvSpPr txBox="1"/>
          <p:nvPr/>
        </p:nvSpPr>
        <p:spPr>
          <a:xfrm>
            <a:off x="581425" y="18426300"/>
            <a:ext cx="9031200" cy="5631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100019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</a:rPr>
              <a:t>Labeling Scheme 1 Best Pipeline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7f975ecc76_0_187"/>
          <p:cNvSpPr txBox="1"/>
          <p:nvPr/>
        </p:nvSpPr>
        <p:spPr>
          <a:xfrm>
            <a:off x="649525" y="21098000"/>
            <a:ext cx="9031200" cy="563100"/>
          </a:xfrm>
          <a:prstGeom prst="rect">
            <a:avLst/>
          </a:prstGeom>
          <a:gradFill>
            <a:gsLst>
              <a:gs pos="0">
                <a:srgbClr val="D02F26"/>
              </a:gs>
              <a:gs pos="39000">
                <a:srgbClr val="004977"/>
              </a:gs>
              <a:gs pos="100000">
                <a:srgbClr val="004977"/>
              </a:gs>
            </a:gsLst>
            <a:lin ang="8100019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</a:rPr>
              <a:t>Labeling Scheme 2 Best Pipeline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g7f975ecc76_0_18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49525" y="22438925"/>
            <a:ext cx="9031200" cy="2448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g7f975ecc76_0_187"/>
          <p:cNvGrpSpPr/>
          <p:nvPr/>
        </p:nvGrpSpPr>
        <p:grpSpPr>
          <a:xfrm>
            <a:off x="23956054" y="9447779"/>
            <a:ext cx="8968780" cy="7610747"/>
            <a:chOff x="24043238" y="9161762"/>
            <a:chExt cx="8704173" cy="5661073"/>
          </a:xfrm>
        </p:grpSpPr>
        <p:sp>
          <p:nvSpPr>
            <p:cNvPr id="59" name="Google Shape;59;g7f975ecc76_0_187"/>
            <p:cNvSpPr txBox="1"/>
            <p:nvPr/>
          </p:nvSpPr>
          <p:spPr>
            <a:xfrm>
              <a:off x="27619163" y="14439125"/>
              <a:ext cx="16767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TP TN  FP  FN</a:t>
              </a:r>
              <a:endParaRPr/>
            </a:p>
          </p:txBody>
        </p:sp>
        <p:sp>
          <p:nvSpPr>
            <p:cNvPr id="60" name="Google Shape;60;g7f975ecc76_0_187"/>
            <p:cNvSpPr txBox="1"/>
            <p:nvPr/>
          </p:nvSpPr>
          <p:spPr>
            <a:xfrm>
              <a:off x="29034763" y="14439425"/>
              <a:ext cx="1676700" cy="1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TP TN  FP  FN</a:t>
              </a:r>
              <a:endParaRPr/>
            </a:p>
          </p:txBody>
        </p:sp>
        <p:grpSp>
          <p:nvGrpSpPr>
            <p:cNvPr id="61" name="Google Shape;61;g7f975ecc76_0_187"/>
            <p:cNvGrpSpPr/>
            <p:nvPr/>
          </p:nvGrpSpPr>
          <p:grpSpPr>
            <a:xfrm>
              <a:off x="24043238" y="9161762"/>
              <a:ext cx="8704173" cy="5661073"/>
              <a:chOff x="23994363" y="9266637"/>
              <a:chExt cx="8704173" cy="5661073"/>
            </a:xfrm>
          </p:grpSpPr>
          <p:pic>
            <p:nvPicPr>
              <p:cNvPr id="62" name="Google Shape;62;g7f975ecc76_0_187"/>
              <p:cNvPicPr preferRelativeResize="0"/>
              <p:nvPr/>
            </p:nvPicPr>
            <p:blipFill rotWithShape="1">
              <a:blip r:embed="rId23">
                <a:alphaModFix/>
              </a:blip>
              <a:srcRect b="25478" l="0" r="0" t="0"/>
              <a:stretch/>
            </p:blipFill>
            <p:spPr>
              <a:xfrm>
                <a:off x="23994363" y="9266637"/>
                <a:ext cx="8704173" cy="5272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" name="Google Shape;63;g7f975ecc76_0_187"/>
              <p:cNvSpPr txBox="1"/>
              <p:nvPr/>
            </p:nvSpPr>
            <p:spPr>
              <a:xfrm>
                <a:off x="30382613" y="14544300"/>
                <a:ext cx="1676700" cy="1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TP TN  FP  FN</a:t>
                </a:r>
                <a:endParaRPr/>
              </a:p>
            </p:txBody>
          </p:sp>
          <p:sp>
            <p:nvSpPr>
              <p:cNvPr id="64" name="Google Shape;64;g7f975ecc76_0_187"/>
              <p:cNvSpPr txBox="1"/>
              <p:nvPr/>
            </p:nvSpPr>
            <p:spPr>
              <a:xfrm>
                <a:off x="28015098" y="14731210"/>
                <a:ext cx="3618300" cy="1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CV		   CV Train Set          Test Set</a:t>
                </a:r>
                <a:endParaRPr/>
              </a:p>
            </p:txBody>
          </p:sp>
        </p:grpSp>
      </p:grpSp>
      <p:pic>
        <p:nvPicPr>
          <p:cNvPr id="65" name="Google Shape;65;g7f975ecc76_0_187"/>
          <p:cNvPicPr preferRelativeResize="0"/>
          <p:nvPr/>
        </p:nvPicPr>
        <p:blipFill rotWithShape="1">
          <a:blip r:embed="rId24">
            <a:alphaModFix/>
          </a:blip>
          <a:srcRect b="0" l="3184" r="35574" t="0"/>
          <a:stretch/>
        </p:blipFill>
        <p:spPr>
          <a:xfrm>
            <a:off x="17523475" y="14762900"/>
            <a:ext cx="6511198" cy="55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7f975ecc76_0_187"/>
          <p:cNvSpPr txBox="1"/>
          <p:nvPr/>
        </p:nvSpPr>
        <p:spPr>
          <a:xfrm>
            <a:off x="581425" y="18989400"/>
            <a:ext cx="9031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73763"/>
                </a:solidFill>
              </a:rPr>
              <a:t>Contains majority sensitive labels</a:t>
            </a:r>
            <a:endParaRPr sz="2800">
              <a:solidFill>
                <a:srgbClr val="073763"/>
              </a:solidFill>
            </a:endParaRPr>
          </a:p>
        </p:txBody>
      </p:sp>
      <p:sp>
        <p:nvSpPr>
          <p:cNvPr id="67" name="Google Shape;67;g7f975ecc76_0_187"/>
          <p:cNvSpPr txBox="1"/>
          <p:nvPr/>
        </p:nvSpPr>
        <p:spPr>
          <a:xfrm>
            <a:off x="649525" y="21661096"/>
            <a:ext cx="9031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73763"/>
                </a:solidFill>
              </a:rPr>
              <a:t>Contains any sensitive labels</a:t>
            </a:r>
            <a:endParaRPr sz="2800">
              <a:solidFill>
                <a:srgbClr val="073763"/>
              </a:solidFill>
            </a:endParaRPr>
          </a:p>
        </p:txBody>
      </p:sp>
      <p:pic>
        <p:nvPicPr>
          <p:cNvPr id="68" name="Google Shape;68;g7f975ecc76_0_18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0485863" y="18236114"/>
            <a:ext cx="3287300" cy="14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7f975ecc76_0_18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4974975" y="17191638"/>
            <a:ext cx="7561977" cy="362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7f975ecc76_0_187"/>
          <p:cNvPicPr preferRelativeResize="0"/>
          <p:nvPr/>
        </p:nvPicPr>
        <p:blipFill rotWithShape="1">
          <a:blip r:embed="rId27">
            <a:alphaModFix/>
          </a:blip>
          <a:srcRect b="0" l="42653" r="0" t="0"/>
          <a:stretch/>
        </p:blipFill>
        <p:spPr>
          <a:xfrm>
            <a:off x="18279650" y="20852400"/>
            <a:ext cx="5109927" cy="39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7f975ecc76_0_187"/>
          <p:cNvPicPr preferRelativeResize="0"/>
          <p:nvPr/>
        </p:nvPicPr>
        <p:blipFill rotWithShape="1">
          <a:blip r:embed="rId28">
            <a:alphaModFix/>
          </a:blip>
          <a:srcRect b="0" l="27556" r="49474" t="92575"/>
          <a:stretch/>
        </p:blipFill>
        <p:spPr>
          <a:xfrm>
            <a:off x="19819924" y="24711713"/>
            <a:ext cx="1157425" cy="2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7f975ecc76_0_187"/>
          <p:cNvPicPr preferRelativeResize="0"/>
          <p:nvPr/>
        </p:nvPicPr>
        <p:blipFill rotWithShape="1">
          <a:blip r:embed="rId28">
            <a:alphaModFix/>
          </a:blip>
          <a:srcRect b="0" l="0" r="72350" t="92575"/>
          <a:stretch/>
        </p:blipFill>
        <p:spPr>
          <a:xfrm>
            <a:off x="21128588" y="24681288"/>
            <a:ext cx="1357463" cy="30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7f975ecc76_0_187"/>
          <p:cNvPicPr preferRelativeResize="0"/>
          <p:nvPr/>
        </p:nvPicPr>
        <p:blipFill rotWithShape="1">
          <a:blip r:embed="rId28">
            <a:alphaModFix/>
          </a:blip>
          <a:srcRect b="0" l="51058" r="24120" t="92575"/>
          <a:stretch/>
        </p:blipFill>
        <p:spPr>
          <a:xfrm>
            <a:off x="18307763" y="24696500"/>
            <a:ext cx="1387625" cy="30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2018-02-06T18:12:23Z</dcterms:created>
  <dc:creator>Microsoft Office User</dc:creator>
</cp:coreProperties>
</file>